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19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59D990-2B76-4AF5-84EF-E4AD7F8ED4C7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F643190-772F-4F9C-B0C1-4D7EE993BE47}">
      <dgm:prSet phldrT="[Текст]" custT="1"/>
      <dgm:spPr/>
      <dgm:t>
        <a:bodyPr/>
        <a:lstStyle/>
        <a:p>
          <a:r>
            <a:rPr lang="ru-RU" sz="1400" b="1" dirty="0" smtClean="0"/>
            <a:t>Сектор опеки и попечительства отдела по делам несовершеннолетних и защите их прав </a:t>
          </a:r>
          <a:endParaRPr lang="ru-RU" sz="1400" b="1" dirty="0"/>
        </a:p>
      </dgm:t>
    </dgm:pt>
    <dgm:pt modelId="{DD14B82E-B08F-4549-8405-6433614F7257}" type="parTrans" cxnId="{B6364E3F-099B-47F5-B338-D93606BB4960}">
      <dgm:prSet/>
      <dgm:spPr/>
      <dgm:t>
        <a:bodyPr/>
        <a:lstStyle/>
        <a:p>
          <a:endParaRPr lang="ru-RU"/>
        </a:p>
      </dgm:t>
    </dgm:pt>
    <dgm:pt modelId="{AB93104A-A723-4609-9C68-783CA1685760}" type="sibTrans" cxnId="{B6364E3F-099B-47F5-B338-D93606BB4960}">
      <dgm:prSet/>
      <dgm:spPr/>
      <dgm:t>
        <a:bodyPr/>
        <a:lstStyle/>
        <a:p>
          <a:endParaRPr lang="ru-RU"/>
        </a:p>
      </dgm:t>
    </dgm:pt>
    <dgm:pt modelId="{48F5A1F7-442E-4535-A728-D55717279A2E}">
      <dgm:prSet phldrT="[Текст]" custT="1"/>
      <dgm:spPr/>
      <dgm:t>
        <a:bodyPr/>
        <a:lstStyle/>
        <a:p>
          <a:r>
            <a:rPr lang="ru-RU" sz="1400" b="1" dirty="0" smtClean="0"/>
            <a:t>Участковый инспектор</a:t>
          </a:r>
          <a:endParaRPr lang="ru-RU" sz="1400" b="1" dirty="0"/>
        </a:p>
      </dgm:t>
    </dgm:pt>
    <dgm:pt modelId="{67C3CCE1-84FE-4954-A57D-CA62054AD6F2}" type="parTrans" cxnId="{D07118E5-603F-41A9-8B23-AD3C7FE825F1}">
      <dgm:prSet/>
      <dgm:spPr/>
      <dgm:t>
        <a:bodyPr/>
        <a:lstStyle/>
        <a:p>
          <a:endParaRPr lang="ru-RU"/>
        </a:p>
      </dgm:t>
    </dgm:pt>
    <dgm:pt modelId="{4F7C3FD5-3A9E-4584-8CFA-304708D759C4}" type="sibTrans" cxnId="{D07118E5-603F-41A9-8B23-AD3C7FE825F1}">
      <dgm:prSet/>
      <dgm:spPr/>
      <dgm:t>
        <a:bodyPr/>
        <a:lstStyle/>
        <a:p>
          <a:endParaRPr lang="ru-RU"/>
        </a:p>
      </dgm:t>
    </dgm:pt>
    <dgm:pt modelId="{24BBB13F-797D-485D-9E9A-E3D8A57ED77F}">
      <dgm:prSet phldrT="[Текст]" custT="1"/>
      <dgm:spPr/>
      <dgm:t>
        <a:bodyPr/>
        <a:lstStyle/>
        <a:p>
          <a:r>
            <a:rPr lang="ru-RU" sz="1400" b="1" dirty="0" smtClean="0"/>
            <a:t>Красногвардейский районный центр социальных служб для семей, детей и молодежи</a:t>
          </a:r>
          <a:endParaRPr lang="ru-RU" sz="1400" b="1" dirty="0"/>
        </a:p>
      </dgm:t>
    </dgm:pt>
    <dgm:pt modelId="{08D104D0-12EB-4880-8F14-28EA4E2A4366}" type="parTrans" cxnId="{0B3E7667-3D04-48D1-959D-638F2328B032}">
      <dgm:prSet/>
      <dgm:spPr/>
      <dgm:t>
        <a:bodyPr/>
        <a:lstStyle/>
        <a:p>
          <a:endParaRPr lang="ru-RU"/>
        </a:p>
      </dgm:t>
    </dgm:pt>
    <dgm:pt modelId="{E4DCCA35-FA3F-405A-B4ED-72A5337D0DB7}" type="sibTrans" cxnId="{0B3E7667-3D04-48D1-959D-638F2328B032}">
      <dgm:prSet/>
      <dgm:spPr/>
      <dgm:t>
        <a:bodyPr/>
        <a:lstStyle/>
        <a:p>
          <a:endParaRPr lang="ru-RU"/>
        </a:p>
      </dgm:t>
    </dgm:pt>
    <dgm:pt modelId="{086C48EE-EBD5-483E-BDAF-C1308248D586}">
      <dgm:prSet phldrT="[Текст]"/>
      <dgm:spPr/>
      <dgm:t>
        <a:bodyPr/>
        <a:lstStyle/>
        <a:p>
          <a:r>
            <a:rPr lang="ru-RU" b="1" dirty="0" smtClean="0"/>
            <a:t>Общественный инспектор по охране прав детства</a:t>
          </a:r>
          <a:endParaRPr lang="ru-RU" b="1" dirty="0"/>
        </a:p>
      </dgm:t>
    </dgm:pt>
    <dgm:pt modelId="{69AD0571-2543-4118-9D9A-9EFA534BD23D}" type="sibTrans" cxnId="{2989E829-2CEB-4939-B167-452EDE45908E}">
      <dgm:prSet/>
      <dgm:spPr/>
      <dgm:t>
        <a:bodyPr/>
        <a:lstStyle/>
        <a:p>
          <a:endParaRPr lang="ru-RU"/>
        </a:p>
      </dgm:t>
    </dgm:pt>
    <dgm:pt modelId="{A3C9C56F-6A42-48EA-AE20-268433436A70}" type="parTrans" cxnId="{2989E829-2CEB-4939-B167-452EDE45908E}">
      <dgm:prSet/>
      <dgm:spPr/>
      <dgm:t>
        <a:bodyPr/>
        <a:lstStyle/>
        <a:p>
          <a:endParaRPr lang="ru-RU"/>
        </a:p>
      </dgm:t>
    </dgm:pt>
    <dgm:pt modelId="{6D169E37-25D6-49CB-BBF5-3B2194088517}">
      <dgm:prSet/>
      <dgm:spPr/>
      <dgm:t>
        <a:bodyPr/>
        <a:lstStyle/>
        <a:p>
          <a:r>
            <a:rPr lang="ru-RU" b="1" dirty="0" smtClean="0"/>
            <a:t>инспектор отделения по делам несовершеннолетних Отдела МВД России по Красногвардейскому району </a:t>
          </a:r>
          <a:endParaRPr lang="ru-RU" b="1" dirty="0"/>
        </a:p>
      </dgm:t>
    </dgm:pt>
    <dgm:pt modelId="{3268D6A7-2016-4751-B683-EE3207BB11BA}" type="parTrans" cxnId="{87E569ED-9838-4DEB-91E4-B75523AFE7EF}">
      <dgm:prSet/>
      <dgm:spPr/>
      <dgm:t>
        <a:bodyPr/>
        <a:lstStyle/>
        <a:p>
          <a:endParaRPr lang="ru-RU"/>
        </a:p>
      </dgm:t>
    </dgm:pt>
    <dgm:pt modelId="{5D70EE65-1BC5-46E5-A342-2F18FF5499CF}" type="sibTrans" cxnId="{87E569ED-9838-4DEB-91E4-B75523AFE7EF}">
      <dgm:prSet/>
      <dgm:spPr/>
      <dgm:t>
        <a:bodyPr/>
        <a:lstStyle/>
        <a:p>
          <a:endParaRPr lang="ru-RU"/>
        </a:p>
      </dgm:t>
    </dgm:pt>
    <dgm:pt modelId="{5151B5D9-3D2B-4740-A8F0-F847F6025168}" type="pres">
      <dgm:prSet presAssocID="{1459D990-2B76-4AF5-84EF-E4AD7F8ED4C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CDCCF6-9D03-4799-AC20-F03D8A25CE61}" type="pres">
      <dgm:prSet presAssocID="{086C48EE-EBD5-483E-BDAF-C1308248D586}" presName="centerShape" presStyleLbl="node0" presStyleIdx="0" presStyleCnt="1" custScaleX="136692" custLinFactNeighborY="-6850"/>
      <dgm:spPr/>
      <dgm:t>
        <a:bodyPr/>
        <a:lstStyle/>
        <a:p>
          <a:endParaRPr lang="ru-RU"/>
        </a:p>
      </dgm:t>
    </dgm:pt>
    <dgm:pt modelId="{1F43EA87-7C57-43AA-B2CE-551F1A2927F4}" type="pres">
      <dgm:prSet presAssocID="{DD14B82E-B08F-4549-8405-6433614F7257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7CFF5FA2-A68D-45BA-8C45-74B35CF4DCA5}" type="pres">
      <dgm:prSet presAssocID="{DF643190-772F-4F9C-B0C1-4D7EE993BE4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53D406-63AC-4F60-8509-276041A152FB}" type="pres">
      <dgm:prSet presAssocID="{67C3CCE1-84FE-4954-A57D-CA62054AD6F2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542197D5-B177-4A0D-8427-38E72990F26B}" type="pres">
      <dgm:prSet presAssocID="{48F5A1F7-442E-4535-A728-D55717279A2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901017-0F25-4E87-ADCF-B75F32C71342}" type="pres">
      <dgm:prSet presAssocID="{08D104D0-12EB-4880-8F14-28EA4E2A4366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E1D6A20C-36D9-4214-B967-25F548568CE7}" type="pres">
      <dgm:prSet presAssocID="{24BBB13F-797D-485D-9E9A-E3D8A57ED77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DCA9E-3E5B-421E-B560-55EE9C20A70A}" type="pres">
      <dgm:prSet presAssocID="{3268D6A7-2016-4751-B683-EE3207BB11BA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83482414-ED1B-40A6-8651-C5EFE0EC4027}" type="pres">
      <dgm:prSet presAssocID="{6D169E37-25D6-49CB-BBF5-3B219408851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3E7667-3D04-48D1-959D-638F2328B032}" srcId="{086C48EE-EBD5-483E-BDAF-C1308248D586}" destId="{24BBB13F-797D-485D-9E9A-E3D8A57ED77F}" srcOrd="2" destOrd="0" parTransId="{08D104D0-12EB-4880-8F14-28EA4E2A4366}" sibTransId="{E4DCCA35-FA3F-405A-B4ED-72A5337D0DB7}"/>
    <dgm:cxn modelId="{A26B6444-70D4-4CA7-BC0D-1A882B0BFC07}" type="presOf" srcId="{DF643190-772F-4F9C-B0C1-4D7EE993BE47}" destId="{7CFF5FA2-A68D-45BA-8C45-74B35CF4DCA5}" srcOrd="0" destOrd="0" presId="urn:microsoft.com/office/officeart/2005/8/layout/radial4"/>
    <dgm:cxn modelId="{87E569ED-9838-4DEB-91E4-B75523AFE7EF}" srcId="{086C48EE-EBD5-483E-BDAF-C1308248D586}" destId="{6D169E37-25D6-49CB-BBF5-3B2194088517}" srcOrd="3" destOrd="0" parTransId="{3268D6A7-2016-4751-B683-EE3207BB11BA}" sibTransId="{5D70EE65-1BC5-46E5-A342-2F18FF5499CF}"/>
    <dgm:cxn modelId="{603969D8-87F5-4548-9B59-4734D6E09440}" type="presOf" srcId="{086C48EE-EBD5-483E-BDAF-C1308248D586}" destId="{EFCDCCF6-9D03-4799-AC20-F03D8A25CE61}" srcOrd="0" destOrd="0" presId="urn:microsoft.com/office/officeart/2005/8/layout/radial4"/>
    <dgm:cxn modelId="{A4191F12-DAF7-43E2-B0EA-954365A53326}" type="presOf" srcId="{DD14B82E-B08F-4549-8405-6433614F7257}" destId="{1F43EA87-7C57-43AA-B2CE-551F1A2927F4}" srcOrd="0" destOrd="0" presId="urn:microsoft.com/office/officeart/2005/8/layout/radial4"/>
    <dgm:cxn modelId="{711A8E87-0764-40FA-AF9E-CDA3BF7E9CF1}" type="presOf" srcId="{24BBB13F-797D-485D-9E9A-E3D8A57ED77F}" destId="{E1D6A20C-36D9-4214-B967-25F548568CE7}" srcOrd="0" destOrd="0" presId="urn:microsoft.com/office/officeart/2005/8/layout/radial4"/>
    <dgm:cxn modelId="{19C367E9-F343-43A9-B20F-C8AA9725527C}" type="presOf" srcId="{67C3CCE1-84FE-4954-A57D-CA62054AD6F2}" destId="{1E53D406-63AC-4F60-8509-276041A152FB}" srcOrd="0" destOrd="0" presId="urn:microsoft.com/office/officeart/2005/8/layout/radial4"/>
    <dgm:cxn modelId="{09F7C95B-B074-41DF-BF5B-D351C355C98E}" type="presOf" srcId="{1459D990-2B76-4AF5-84EF-E4AD7F8ED4C7}" destId="{5151B5D9-3D2B-4740-A8F0-F847F6025168}" srcOrd="0" destOrd="0" presId="urn:microsoft.com/office/officeart/2005/8/layout/radial4"/>
    <dgm:cxn modelId="{D07118E5-603F-41A9-8B23-AD3C7FE825F1}" srcId="{086C48EE-EBD5-483E-BDAF-C1308248D586}" destId="{48F5A1F7-442E-4535-A728-D55717279A2E}" srcOrd="1" destOrd="0" parTransId="{67C3CCE1-84FE-4954-A57D-CA62054AD6F2}" sibTransId="{4F7C3FD5-3A9E-4584-8CFA-304708D759C4}"/>
    <dgm:cxn modelId="{C9D3C54E-42D0-4417-9753-8703FA1538B3}" type="presOf" srcId="{08D104D0-12EB-4880-8F14-28EA4E2A4366}" destId="{A7901017-0F25-4E87-ADCF-B75F32C71342}" srcOrd="0" destOrd="0" presId="urn:microsoft.com/office/officeart/2005/8/layout/radial4"/>
    <dgm:cxn modelId="{B6364E3F-099B-47F5-B338-D93606BB4960}" srcId="{086C48EE-EBD5-483E-BDAF-C1308248D586}" destId="{DF643190-772F-4F9C-B0C1-4D7EE993BE47}" srcOrd="0" destOrd="0" parTransId="{DD14B82E-B08F-4549-8405-6433614F7257}" sibTransId="{AB93104A-A723-4609-9C68-783CA1685760}"/>
    <dgm:cxn modelId="{2989E829-2CEB-4939-B167-452EDE45908E}" srcId="{1459D990-2B76-4AF5-84EF-E4AD7F8ED4C7}" destId="{086C48EE-EBD5-483E-BDAF-C1308248D586}" srcOrd="0" destOrd="0" parTransId="{A3C9C56F-6A42-48EA-AE20-268433436A70}" sibTransId="{69AD0571-2543-4118-9D9A-9EFA534BD23D}"/>
    <dgm:cxn modelId="{085DA8D1-6BC9-469B-9F73-56675B462240}" type="presOf" srcId="{48F5A1F7-442E-4535-A728-D55717279A2E}" destId="{542197D5-B177-4A0D-8427-38E72990F26B}" srcOrd="0" destOrd="0" presId="urn:microsoft.com/office/officeart/2005/8/layout/radial4"/>
    <dgm:cxn modelId="{82C9902C-298B-4626-A85E-D08037FB82CE}" type="presOf" srcId="{3268D6A7-2016-4751-B683-EE3207BB11BA}" destId="{E51DCA9E-3E5B-421E-B560-55EE9C20A70A}" srcOrd="0" destOrd="0" presId="urn:microsoft.com/office/officeart/2005/8/layout/radial4"/>
    <dgm:cxn modelId="{9BDABD2F-AC60-49B4-955E-C4DA6BF8D032}" type="presOf" srcId="{6D169E37-25D6-49CB-BBF5-3B2194088517}" destId="{83482414-ED1B-40A6-8651-C5EFE0EC4027}" srcOrd="0" destOrd="0" presId="urn:microsoft.com/office/officeart/2005/8/layout/radial4"/>
    <dgm:cxn modelId="{ACDC3842-917D-43C6-BE8A-3593EE713B64}" type="presParOf" srcId="{5151B5D9-3D2B-4740-A8F0-F847F6025168}" destId="{EFCDCCF6-9D03-4799-AC20-F03D8A25CE61}" srcOrd="0" destOrd="0" presId="urn:microsoft.com/office/officeart/2005/8/layout/radial4"/>
    <dgm:cxn modelId="{F83043C2-9BAE-4328-ABEF-63BA86A4E05A}" type="presParOf" srcId="{5151B5D9-3D2B-4740-A8F0-F847F6025168}" destId="{1F43EA87-7C57-43AA-B2CE-551F1A2927F4}" srcOrd="1" destOrd="0" presId="urn:microsoft.com/office/officeart/2005/8/layout/radial4"/>
    <dgm:cxn modelId="{4EE12606-6046-47F8-B2F0-92149AE33C23}" type="presParOf" srcId="{5151B5D9-3D2B-4740-A8F0-F847F6025168}" destId="{7CFF5FA2-A68D-45BA-8C45-74B35CF4DCA5}" srcOrd="2" destOrd="0" presId="urn:microsoft.com/office/officeart/2005/8/layout/radial4"/>
    <dgm:cxn modelId="{8BEAD9A1-BACD-4644-BB94-719FD02961D0}" type="presParOf" srcId="{5151B5D9-3D2B-4740-A8F0-F847F6025168}" destId="{1E53D406-63AC-4F60-8509-276041A152FB}" srcOrd="3" destOrd="0" presId="urn:microsoft.com/office/officeart/2005/8/layout/radial4"/>
    <dgm:cxn modelId="{6F7EA9E2-B02E-4C38-80DF-6EA2BB408FEC}" type="presParOf" srcId="{5151B5D9-3D2B-4740-A8F0-F847F6025168}" destId="{542197D5-B177-4A0D-8427-38E72990F26B}" srcOrd="4" destOrd="0" presId="urn:microsoft.com/office/officeart/2005/8/layout/radial4"/>
    <dgm:cxn modelId="{8EBB4793-2BBB-4FE9-A5B2-9D02CADDF8C1}" type="presParOf" srcId="{5151B5D9-3D2B-4740-A8F0-F847F6025168}" destId="{A7901017-0F25-4E87-ADCF-B75F32C71342}" srcOrd="5" destOrd="0" presId="urn:microsoft.com/office/officeart/2005/8/layout/radial4"/>
    <dgm:cxn modelId="{0EA6A339-11C4-4BFE-878A-8F0E70506041}" type="presParOf" srcId="{5151B5D9-3D2B-4740-A8F0-F847F6025168}" destId="{E1D6A20C-36D9-4214-B967-25F548568CE7}" srcOrd="6" destOrd="0" presId="urn:microsoft.com/office/officeart/2005/8/layout/radial4"/>
    <dgm:cxn modelId="{B5FFD32D-30DA-4B97-83BF-46FB0AA01FDB}" type="presParOf" srcId="{5151B5D9-3D2B-4740-A8F0-F847F6025168}" destId="{E51DCA9E-3E5B-421E-B560-55EE9C20A70A}" srcOrd="7" destOrd="0" presId="urn:microsoft.com/office/officeart/2005/8/layout/radial4"/>
    <dgm:cxn modelId="{5BC24AE5-5AD2-496A-AADF-3FF49944DEDD}" type="presParOf" srcId="{5151B5D9-3D2B-4740-A8F0-F847F6025168}" destId="{83482414-ED1B-40A6-8651-C5EFE0EC402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CDCCF6-9D03-4799-AC20-F03D8A25CE61}">
      <dsp:nvSpPr>
        <dsp:cNvPr id="0" name=""/>
        <dsp:cNvSpPr/>
      </dsp:nvSpPr>
      <dsp:spPr>
        <a:xfrm>
          <a:off x="2687960" y="2736303"/>
          <a:ext cx="3144687" cy="23005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Общественный инспектор по охране прав детства</a:t>
          </a:r>
          <a:endParaRPr lang="ru-RU" sz="2500" b="1" kern="1200" dirty="0"/>
        </a:p>
      </dsp:txBody>
      <dsp:txXfrm>
        <a:off x="2687960" y="2736303"/>
        <a:ext cx="3144687" cy="2300564"/>
      </dsp:txXfrm>
    </dsp:sp>
    <dsp:sp modelId="{1F43EA87-7C57-43AA-B2CE-551F1A2927F4}">
      <dsp:nvSpPr>
        <dsp:cNvPr id="0" name=""/>
        <dsp:cNvSpPr/>
      </dsp:nvSpPr>
      <dsp:spPr>
        <a:xfrm rot="11231279">
          <a:off x="1088148" y="3255791"/>
          <a:ext cx="1539804" cy="655660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F5FA2-A68D-45BA-8C45-74B35CF4DCA5}">
      <dsp:nvSpPr>
        <dsp:cNvPr id="0" name=""/>
        <dsp:cNvSpPr/>
      </dsp:nvSpPr>
      <dsp:spPr>
        <a:xfrm>
          <a:off x="1431" y="2613073"/>
          <a:ext cx="2185535" cy="17484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Сектор опеки и попечительства отдела по делам несовершеннолетних и защите их прав </a:t>
          </a:r>
          <a:endParaRPr lang="ru-RU" sz="1400" b="1" kern="1200" dirty="0"/>
        </a:p>
      </dsp:txBody>
      <dsp:txXfrm>
        <a:off x="1431" y="2613073"/>
        <a:ext cx="2185535" cy="1748428"/>
      </dsp:txXfrm>
    </dsp:sp>
    <dsp:sp modelId="{1E53D406-63AC-4F60-8509-276041A152FB}">
      <dsp:nvSpPr>
        <dsp:cNvPr id="0" name=""/>
        <dsp:cNvSpPr/>
      </dsp:nvSpPr>
      <dsp:spPr>
        <a:xfrm rot="14473072">
          <a:off x="2468515" y="1724288"/>
          <a:ext cx="1568052" cy="655660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197D5-B177-4A0D-8427-38E72990F26B}">
      <dsp:nvSpPr>
        <dsp:cNvPr id="0" name=""/>
        <dsp:cNvSpPr/>
      </dsp:nvSpPr>
      <dsp:spPr>
        <a:xfrm>
          <a:off x="1782280" y="490739"/>
          <a:ext cx="2185535" cy="17484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Участковый инспектор</a:t>
          </a:r>
          <a:endParaRPr lang="ru-RU" sz="1400" b="1" kern="1200" dirty="0"/>
        </a:p>
      </dsp:txBody>
      <dsp:txXfrm>
        <a:off x="1782280" y="490739"/>
        <a:ext cx="2185535" cy="1748428"/>
      </dsp:txXfrm>
    </dsp:sp>
    <dsp:sp modelId="{A7901017-0F25-4E87-ADCF-B75F32C71342}">
      <dsp:nvSpPr>
        <dsp:cNvPr id="0" name=""/>
        <dsp:cNvSpPr/>
      </dsp:nvSpPr>
      <dsp:spPr>
        <a:xfrm rot="17926928">
          <a:off x="4484039" y="1724288"/>
          <a:ext cx="1568052" cy="65566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6A20C-36D9-4214-B967-25F548568CE7}">
      <dsp:nvSpPr>
        <dsp:cNvPr id="0" name=""/>
        <dsp:cNvSpPr/>
      </dsp:nvSpPr>
      <dsp:spPr>
        <a:xfrm>
          <a:off x="4552791" y="490739"/>
          <a:ext cx="2185535" cy="17484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Красногвардейский районный центр социальных служб для семей, детей и молодежи</a:t>
          </a:r>
          <a:endParaRPr lang="ru-RU" sz="1400" b="1" kern="1200" dirty="0"/>
        </a:p>
      </dsp:txBody>
      <dsp:txXfrm>
        <a:off x="4552791" y="490739"/>
        <a:ext cx="2185535" cy="1748428"/>
      </dsp:txXfrm>
    </dsp:sp>
    <dsp:sp modelId="{E51DCA9E-3E5B-421E-B560-55EE9C20A70A}">
      <dsp:nvSpPr>
        <dsp:cNvPr id="0" name=""/>
        <dsp:cNvSpPr/>
      </dsp:nvSpPr>
      <dsp:spPr>
        <a:xfrm rot="21168721">
          <a:off x="5892655" y="3255791"/>
          <a:ext cx="1539804" cy="65566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82414-ED1B-40A6-8651-C5EFE0EC4027}">
      <dsp:nvSpPr>
        <dsp:cNvPr id="0" name=""/>
        <dsp:cNvSpPr/>
      </dsp:nvSpPr>
      <dsp:spPr>
        <a:xfrm>
          <a:off x="6333640" y="2613073"/>
          <a:ext cx="2185535" cy="17484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инспектор отделения по делам несовершеннолетних Отдела МВД России по Красногвардейскому району </a:t>
          </a:r>
          <a:endParaRPr lang="ru-RU" sz="1600" b="1" kern="1200" dirty="0"/>
        </a:p>
      </dsp:txBody>
      <dsp:txXfrm>
        <a:off x="6333640" y="2613073"/>
        <a:ext cx="2185535" cy="1748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98637" y="2489409"/>
            <a:ext cx="6546729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ОБЩЕСТВЕННОГО ИНСПЕКТОРА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 ОХРАНЕ  ПРАВ  ДЕТСТВА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МБОУ «Полтавская школа»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Бойченко Елены Алексеевны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3446" y="188640"/>
            <a:ext cx="741895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2000" b="1" dirty="0" smtClean="0">
                <a:ln/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ln/>
                <a:solidFill>
                  <a:srgbClr val="C00000"/>
                </a:solidFill>
              </a:rPr>
              <a:t>МБОУ «Полтавская школа» </a:t>
            </a:r>
          </a:p>
          <a:p>
            <a:pPr algn="ctr"/>
            <a:r>
              <a:rPr lang="ru-RU" sz="2000" b="1" dirty="0" smtClean="0">
                <a:ln/>
                <a:solidFill>
                  <a:schemeClr val="accent2">
                    <a:lumMod val="50000"/>
                  </a:schemeClr>
                </a:solidFill>
              </a:rPr>
              <a:t>Красногвардейского района Республики Крым</a:t>
            </a:r>
            <a:endParaRPr lang="ru-RU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7683" y="6289575"/>
            <a:ext cx="84863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2016 год</a:t>
            </a:r>
            <a:endParaRPr lang="ru-RU" sz="1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30000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9574"/>
            <a:ext cx="6606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Документация общественного инспектора по охране прав детства: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60040" y="1975728"/>
            <a:ext cx="795637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1.План работы ОИПОПД.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2.Акты проверки условий проживания несовершеннолетних.            3.Характеристики  детей-сирот, детей группы риска, детей ,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находящихся 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внутришкольном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учёте, детей, находящихся в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трудной жизненной ситуации.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4.Журнал учёта посещения и бесед с родителями и детьми.                                                                       5.График посещения семей  разных категорий.                                                                                                   6.Индивидуальные комплексные программы реабилитации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несовершеннолетних правонарушителей(если такие имеются)                                                                                                                 7.Инфорацию о детях следующих категорий: дети-сироты, дети,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состоящие на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внутришкольном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учёте, дети-инвалиды, дети из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многодетных семей, детей, находящихся в трудной жизненной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ситуации.                     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G:\картинки\школьный клип\книги тетради листы ручки перо\0_13e792_99655e9f_ori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776" y="5445224"/>
            <a:ext cx="1927994" cy="1139652"/>
          </a:xfrm>
          <a:prstGeom prst="rect">
            <a:avLst/>
          </a:prstGeom>
          <a:noFill/>
        </p:spPr>
      </p:pic>
      <p:pic>
        <p:nvPicPr>
          <p:cNvPr id="23555" name="Picture 3" descr="G:\картинки\люди\ccb79da4d6a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7164288" y="2224335"/>
            <a:ext cx="1814192" cy="44450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11\Desktop\Новая папка\1210885560_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496" y="1124744"/>
            <a:ext cx="2162032" cy="162584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7" name="Picture 3" descr="C:\Users\111\Desktop\Новая папка\poproshaynichestv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104" y="4874716"/>
            <a:ext cx="2616247" cy="1983284"/>
          </a:xfrm>
          <a:prstGeom prst="rect">
            <a:avLst/>
          </a:prstGeom>
          <a:noFill/>
          <a:effectLst>
            <a:softEdge rad="127000"/>
          </a:effectLst>
        </p:spPr>
      </p:pic>
      <p:graphicFrame>
        <p:nvGraphicFramePr>
          <p:cNvPr id="2" name="Схема 1"/>
          <p:cNvGraphicFramePr/>
          <p:nvPr/>
        </p:nvGraphicFramePr>
        <p:xfrm>
          <a:off x="323528" y="476672"/>
          <a:ext cx="852060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68152" y="260648"/>
            <a:ext cx="63001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Взаимодействие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111\Desktop\Новая папка\3_big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11560" y="4887162"/>
            <a:ext cx="2627784" cy="197083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152128" y="620688"/>
            <a:ext cx="694826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«ПРАВА ДЕТЕЙ И ПОДРОСТКОВ ДОЛЖНЫ БЫТЬ ЗАЩИЩЕНЫ!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В СОСТОЯНИИ САМИ ВЫСТУПИТЬ В СВОЮ ЗАЩИТУ. ПОЭТОМУ ДОЛГ ИНСПЕКТОРА ПО ОХРАНЕ ПРАВ ДЕТСТВА - ПОМОЧЬ ЗАЩИТИТЬ ИХ ЗАКОННЫЕ ПРАВА, ДАННЫЕ ИМ НАШИМ ГОСУДАРСТВОМ».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C:\Users\111\Desktop\Новая папка\20070913203532_7-skol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5652120" y="4509120"/>
            <a:ext cx="2664296" cy="209456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2531" name="Picture 3" descr="G:\картинки\семья\75252624_large_4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363073">
            <a:off x="189290" y="3926213"/>
            <a:ext cx="3150024" cy="2520019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4499992" y="4725144"/>
            <a:ext cx="4211960" cy="180020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5148064" y="3969296"/>
            <a:ext cx="2980456" cy="2888704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3947" y="5385990"/>
            <a:ext cx="8036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СПАСИБО  ЗА ВНИМАНИЕ!</a:t>
            </a:r>
            <a:endParaRPr lang="ru-RU" sz="54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pic>
        <p:nvPicPr>
          <p:cNvPr id="2050" name="Picture 2" descr="C:\Users\111\Desktop\Новая папка\16d1e826c18d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43808" y="548680"/>
            <a:ext cx="2913174" cy="50271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92088" y="948784"/>
            <a:ext cx="759633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«ГОСУДАРСТВО ПРИЗНАЁТ ДЕТСТВО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ВАЖНЫМ ЭТАПОМ ЖИЗНИ ЧЕЛОВЕКА И ИСХОДИТ ИЗ ПРИНЦИПОВ ПРИОРИТЕТНОЙ ПОДГОТОВКИ ДЕТЕЙ К ПОЛНОЦЕННОЙ ЖИЗНИ В ОБЩЕСТВЕ, РАЗВИТИЯ У НИХ ОБЩЕСТВЕННО ЗНАЧИМОЙ И ТВОРЧЕСКОЙ АКТИВНОСТИ, ВОСПИТАНИЯ У НИХ ВЫСОКИХ НРАВСТВЕННЫХ КАЧЕСТВ: ПАТРИОТИЗМА И ГРАЖДАНСТВЕННОСТИ»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491880" y="4725144"/>
            <a:ext cx="5400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124-ФЗ РФ «Об основных гарантиях прав ребёнка в РФ»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G:\картинки\семья\098e18c82d5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27930" y="4437112"/>
            <a:ext cx="4527922" cy="2736304"/>
          </a:xfrm>
          <a:prstGeom prst="rect">
            <a:avLst/>
          </a:prstGeom>
          <a:noFill/>
        </p:spPr>
      </p:pic>
      <p:pic>
        <p:nvPicPr>
          <p:cNvPr id="1028" name="Picture 4" descr="C:\Users\111\Desktop\Новая папка\76098ff1dbb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93070" y="4234770"/>
            <a:ext cx="1726802" cy="17145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259632" y="332656"/>
            <a:ext cx="64807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 работы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общественного инспектора: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79512" y="1700808"/>
            <a:ext cx="885139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Своевременная помощь обучающемуся, находящемуся в сложной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жизненной ситуации: контроль за условиями жизни и воспитания детей,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оставшихся без попечения родителей;  детей из неблагополучных семей,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детей, находящихся на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внутришкольном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учёте, защита прав и интересов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несовершеннолетних детей, имеющих родителей, но нуждающихся в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помощи государства;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364088" y="3530039"/>
            <a:ext cx="424847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Социально-психологическое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сопровождение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учебно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воспитательного процесса,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результатом которого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является создание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благоприятного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социально-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психологического климата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основного условия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развития, саморазвития;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социализации  личности.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097" name="Picture 1" descr="C:\Users\111\Desktop\Новая папка\dea63b3863a454f9ff353c400490fbf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3573016"/>
            <a:ext cx="4873625" cy="2789237"/>
          </a:xfrm>
          <a:prstGeom prst="rect">
            <a:avLst/>
          </a:prstGeom>
          <a:noFill/>
          <a:effectLst>
            <a:outerShdw blurRad="127000" dist="50800" dir="5400000" sx="111000" sy="111000" algn="ctr" rotWithShape="0">
              <a:schemeClr val="accent3">
                <a:lumMod val="60000"/>
                <a:lumOff val="40000"/>
                <a:alpha val="85000"/>
              </a:schemeClr>
            </a:outerShdw>
            <a:softEdge rad="127000"/>
          </a:effectLst>
        </p:spPr>
      </p:pic>
    </p:spTree>
  </p:cSld>
  <p:clrMapOvr>
    <a:masterClrMapping/>
  </p:clrMapOvr>
  <p:transition spd="slow" advTm="15000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60648"/>
            <a:ext cx="516763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Задачами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общественного инспектора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1520" y="1628800"/>
            <a:ext cx="86726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является оказание содействия специалистам сектора опеки 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попечительства отдела по делам несовершеннолетних и защите их прав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решении вопросов, касающихся прав и интересов опекаемых детей: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88910" y="2780928"/>
            <a:ext cx="881959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надзоре за деятельностью опекунов (попечителей); родителей из семей,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находящихся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социально-опасном положении.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в выявлении детей, нуждающихся в опеке (попечительстве); детей группы риска.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ведении учета детей и подростков, переданных под опеку, детей из семей, находящихся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трудных жизненных ситуациях, детей группы риска, детей - инвалидов, детей,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стоящих на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внутришкольном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учёте, осуществление контроля над их воспитанием,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обучением, состоянием здоровья;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в организации совместной работы с классными руководителями, учителями-предметниками,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школьными психологами, направленной на оказание своевременной помощи, как детям,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так и опекунам (попечителям), оказавшимся в трудной жизненной ситуации;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проведение обследования условий жизни и воспитания детей, связанным с условиями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проживания, воспитания и защитой прав детей;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сбор информации по организации летнего отдыха подопечных детей, соблюдением их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прав на дальнейшее профессиональное обучение;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развитие индивидуальных интересов и потребностей обучающихся, способствующих их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нравственному становлению как социально-значимой личности.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G:\картинки\учителя , врачи\be4dfd612a36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92280" y="4031459"/>
            <a:ext cx="1788220" cy="2826541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691680" y="509192"/>
            <a:ext cx="56886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ОБЩИЕ   ПОЛОЖЕНИЯ   РАБОТЫ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ОБЩЕСТВЕННОГО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ИНСПЕКТОРА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95536" y="2844225"/>
            <a:ext cx="72262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1.Общественный инспектор по охране прав детства назначается на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должность приказом директора школы.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23210" y="3434224"/>
            <a:ext cx="812119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В своей деятельности общественный инспектор по охране прав детства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руководствуется Конституцией и законами Российской Федерации,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Конституцией и законами Республики Крым, распоряжениями 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методическими рекомендациями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органов управления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образования всех уровней, а так же Уставом и локальными  правовыми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актами школы(в том числе Правилами внутреннего трудового распорядка,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приказами и распоряжениями директора школы,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должностной инструкцией инспектора)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20143" y="5538718"/>
            <a:ext cx="732020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3.Общественный инспектор соблюдает Конвенцию о правах ребёнка.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0" name="Picture 6" descr="G:\картинки\школярики\человечки\0_7e462_63cc564_XL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83613" y="1556792"/>
            <a:ext cx="4648627" cy="10864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15616" y="517903"/>
            <a:ext cx="63001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Нормативно-правовая база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84584" y="1628800"/>
            <a:ext cx="842392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Конвенция ООН о правах ребенка от 20.11.1989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Конвенция ООН о борьбе против незаконного оборота наркотических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средств и психотропных веществ от 20.12.1998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Конституция РФ( с изменениями на 25.07.2003)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Федеральный Закон РФ «Об основах системы профилактики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безнадзорности и правонарушений» от 24 июня 1999г № 120-ФЗ,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Федеральный Закон РФ «Об образовании» от 10 июля 1992г. №3266-1,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Федеральный Закон РФ «Об основных гарантиях прав ребенка в РФ»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 24 июля 1998 г. N 124-ФЗ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Федеральный Закон "Об образовании в Российской Федерации"№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273-ФЗ от 29.12.2012г.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ЗРК «О системе профилактики безнадзорности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и правонарушений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несовершеннолетних в Республике Крым»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№63-ЗРК от 01.09.2014 г.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C:\Users\111\Desktop\lori-0004362229-smallwww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466" y="4365104"/>
            <a:ext cx="2777014" cy="26339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0338" y="548680"/>
            <a:ext cx="474604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Документы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муниципального уровня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83568" y="1909381"/>
            <a:ext cx="766834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Приказ УО от 22.04.2015 г. №205 «Об утверждении методических рекомендаций  организации работы по профилактике правонарушений среди несовершеннолетних в образовательных учреждениях Красногвардейского района»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Приказ УО от 28.10.2015 г. №380 «Об утверждении программы изучения деятельности общеобразовательных учреждений Красногвардейского района по организации  профилактики безнадзорности и правонарушений несовершеннолетних»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Приказ УО от 11.01.2016 г. № 03 «Об утверждении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етодических рекомендаций по организации работы общеобразовательных учреждений по выявлению детей, находящихся в трудной жизненной ситуации (социально опасном положении)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работе с ними»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G:\картинки\люди\5b4aebfc297c - копия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08304" y="4993295"/>
            <a:ext cx="2448272" cy="18575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691680" y="479574"/>
            <a:ext cx="570252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Локальные акты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МБОУ «Полтавская школа»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76064" y="1679897"/>
            <a:ext cx="856793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Устав МБОУ «Полтавская школа».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Положение  об общественном инспекторе по охране прав детства.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Положение 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внутришкольном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учете.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Положение об учете семей, находящихся в социально-опасном положении.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Положение о Совете профилактики.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Положение об общественном формировании (Наркологическом посте).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5" name="Picture 5" descr="G:\картинки\школьный клип\книги тетради листы ручки перо\0_13e794_35d299b_ori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2040" y="4941168"/>
            <a:ext cx="1944216" cy="16743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899592" y="541129"/>
            <a:ext cx="656718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НОРМАТИВНЫЕ ДОКУМЕНТЫ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НАЗНАЧЕНИИ ОБЩЕСТВЕННОГО ИНСПЕКТОРА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 ОХРАНЕ ПРАВ ДЕТСТВА: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20080" y="2008873"/>
            <a:ext cx="795637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Приказ директора учебного учреждения о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назначении ОИПОПД .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Положение об общественном инспекторе по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охране прав детства.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 Должностные инструкции инспектора по охране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прав детства.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План работы ОИПОПД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 descr="G:\картинки\школьный клип\книги тетради листы ручки перо\0_13e793_a5b6b9b5_ori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944" y="4797152"/>
            <a:ext cx="3312368" cy="17711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991</Words>
  <Application>Microsoft Office PowerPoint</Application>
  <PresentationFormat>Экран (4:3)</PresentationFormat>
  <Paragraphs>125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27</cp:revision>
  <dcterms:created xsi:type="dcterms:W3CDTF">2016-02-07T06:18:25Z</dcterms:created>
  <dcterms:modified xsi:type="dcterms:W3CDTF">2016-02-15T18:34:58Z</dcterms:modified>
</cp:coreProperties>
</file>